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676462b3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676462b3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119037f4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119037f4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ee530741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ee53074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c9b7b08dd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c9b7b08dd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c9b7b08dd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c9b7b08dd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50f9564e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50f9564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f814df985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f814df985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676462b3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676462b3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documented by Vitruvius, 1st century BC military architect &amp; artillery-man in describing sundial construction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676462b3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676462b3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676462b3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676462b3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jpg"/><Relationship Id="rId5" Type="http://schemas.openxmlformats.org/officeDocument/2006/relationships/image" Target="../media/image4.jpg"/><Relationship Id="rId6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7.jpg"/><Relationship Id="rId5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286400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Seasons: How do?</a:t>
            </a:r>
            <a:endParaRPr/>
          </a:p>
        </p:txBody>
      </p:sp>
      <p:pic>
        <p:nvPicPr>
          <p:cNvPr descr="snowy-campus.jpg"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700" y="1079000"/>
            <a:ext cx="2691124" cy="17940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34100e45-1dd6-43fb-8737-83362b1ba192.Full.jpg"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4707" y="3089276"/>
            <a:ext cx="2392092" cy="1794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800px-Bethany_Beach.JPG"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5955" y="1079000"/>
            <a:ext cx="2392100" cy="17940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udson-valley-bridges.jpg"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41181" y="3094087"/>
            <a:ext cx="2691126" cy="178445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152400" y="1524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Visualizing this</a:t>
            </a:r>
            <a:endParaRPr/>
          </a:p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http://astro.unl.edu/naap/motion1/animations/seasons_ecliptic.swf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23829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3:</a:t>
            </a:r>
            <a:br>
              <a:rPr b="1" lang="en"/>
            </a:br>
            <a:r>
              <a:rPr b="1" lang="en" sz="1300"/>
              <a:t>1.) Melanie D’Andrea</a:t>
            </a:r>
            <a:br>
              <a:rPr b="1" lang="en" sz="1300"/>
            </a:br>
            <a:r>
              <a:rPr b="1" lang="en" sz="1300"/>
              <a:t>2.) Amber Sedillo</a:t>
            </a:r>
            <a:br>
              <a:rPr b="1" lang="en" sz="1300"/>
            </a:br>
            <a:r>
              <a:rPr b="1" lang="en" sz="1300"/>
              <a:t>3.) Abraham Hernandez</a:t>
            </a:r>
            <a:br>
              <a:rPr b="1" lang="en" sz="1300"/>
            </a:br>
            <a:r>
              <a:rPr b="1" lang="en" sz="1300"/>
              <a:t>4.) Isaac Arellano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4:</a:t>
            </a:r>
            <a:br>
              <a:rPr b="1" lang="en"/>
            </a:br>
            <a:r>
              <a:rPr b="1" lang="en" sz="1300"/>
              <a:t>1.) Jennifer Billings</a:t>
            </a:r>
            <a:br>
              <a:rPr b="1" lang="en" sz="1300"/>
            </a:br>
            <a:r>
              <a:rPr b="1" lang="en" sz="1300"/>
              <a:t>2.) Christina Collaros</a:t>
            </a:r>
            <a:br>
              <a:rPr b="1" lang="en" sz="1300"/>
            </a:br>
            <a:r>
              <a:rPr b="1" lang="en" sz="1300"/>
              <a:t>3.) Esteban Chariva</a:t>
            </a:r>
            <a:br>
              <a:rPr b="1" lang="en" sz="1300"/>
            </a:br>
            <a:r>
              <a:rPr b="1" lang="en" sz="1300"/>
              <a:t>4.) Diego Lopez</a:t>
            </a:r>
            <a:br>
              <a:rPr b="1" lang="en" sz="1300"/>
            </a:br>
            <a:r>
              <a:rPr b="1" lang="en" sz="1300"/>
              <a:t>5.) Breanna Johnson</a:t>
            </a:r>
            <a:endParaRPr b="1" sz="1300"/>
          </a:p>
        </p:txBody>
      </p:sp>
      <p:sp>
        <p:nvSpPr>
          <p:cNvPr id="127" name="Google Shape;12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Groups!!!!!</a:t>
            </a:r>
            <a:endParaRPr/>
          </a:p>
        </p:txBody>
      </p:sp>
      <p:sp>
        <p:nvSpPr>
          <p:cNvPr id="128" name="Google Shape;128;p23"/>
          <p:cNvSpPr txBox="1"/>
          <p:nvPr>
            <p:ph idx="1" type="body"/>
          </p:nvPr>
        </p:nvSpPr>
        <p:spPr>
          <a:xfrm>
            <a:off x="311700" y="1152475"/>
            <a:ext cx="207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1:</a:t>
            </a:r>
            <a:br>
              <a:rPr b="1" lang="en"/>
            </a:br>
            <a:r>
              <a:rPr b="1" lang="en" sz="1300"/>
              <a:t>1.) Jaza Herrera</a:t>
            </a:r>
            <a:br>
              <a:rPr b="1" lang="en" sz="1300"/>
            </a:br>
            <a:r>
              <a:rPr b="1" lang="en" sz="1300"/>
              <a:t>2.) Gabe Ronquillo</a:t>
            </a:r>
            <a:br>
              <a:rPr b="1" lang="en" sz="1300"/>
            </a:br>
            <a:r>
              <a:rPr b="1" lang="en" sz="1300"/>
              <a:t>3.) Lauren Jesson</a:t>
            </a:r>
            <a:br>
              <a:rPr b="1" lang="en" sz="1300"/>
            </a:br>
            <a:r>
              <a:rPr b="1" lang="en" sz="1300"/>
              <a:t>4.) Marina Vasconcellos</a:t>
            </a:r>
            <a:br>
              <a:rPr b="1" lang="en" sz="1300"/>
            </a:br>
            <a:r>
              <a:rPr b="1" lang="en" sz="1300"/>
              <a:t>5.) Abhi Sarin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2:</a:t>
            </a:r>
            <a:br>
              <a:rPr b="1" lang="en"/>
            </a:br>
            <a:r>
              <a:rPr b="1" lang="en" sz="1300"/>
              <a:t>1.) Samantha Tuton</a:t>
            </a:r>
            <a:br>
              <a:rPr b="1" lang="en" sz="1300"/>
            </a:br>
            <a:r>
              <a:rPr b="1" lang="en" sz="1300"/>
              <a:t>2.) Lee Perkett</a:t>
            </a:r>
            <a:br>
              <a:rPr b="1" lang="en" sz="1300"/>
            </a:br>
            <a:r>
              <a:rPr b="1" lang="en" sz="1300"/>
              <a:t>3.) Cesar Rodrigues</a:t>
            </a:r>
            <a:br>
              <a:rPr b="1" lang="en" sz="1300"/>
            </a:br>
            <a:r>
              <a:rPr b="1" lang="en" sz="1300"/>
              <a:t>4.) Cassidy Hancock</a:t>
            </a:r>
            <a:br>
              <a:rPr b="1" lang="en" sz="1300"/>
            </a:br>
            <a:r>
              <a:rPr b="1" lang="en" sz="1300"/>
              <a:t>5.) Niki Roser</a:t>
            </a:r>
            <a:endParaRPr b="1" sz="1300"/>
          </a:p>
        </p:txBody>
      </p:sp>
      <p:sp>
        <p:nvSpPr>
          <p:cNvPr id="129" name="Google Shape;129;p23"/>
          <p:cNvSpPr txBox="1"/>
          <p:nvPr>
            <p:ph idx="1" type="body"/>
          </p:nvPr>
        </p:nvSpPr>
        <p:spPr>
          <a:xfrm>
            <a:off x="44862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5:</a:t>
            </a:r>
            <a:br>
              <a:rPr b="1" lang="en"/>
            </a:br>
            <a:r>
              <a:rPr b="1" lang="en" sz="1300"/>
              <a:t>1.) Raina Bailey</a:t>
            </a:r>
            <a:br>
              <a:rPr b="1" lang="en" sz="1300"/>
            </a:br>
            <a:r>
              <a:rPr b="1" lang="en" sz="1300"/>
              <a:t>2.) Allison Mitchell</a:t>
            </a:r>
            <a:br>
              <a:rPr b="1" lang="en" sz="1300"/>
            </a:br>
            <a:r>
              <a:rPr b="1" lang="en" sz="1300"/>
              <a:t>3.) Luis Rodriguez</a:t>
            </a:r>
            <a:br>
              <a:rPr b="1" lang="en" sz="1300"/>
            </a:br>
            <a:r>
              <a:rPr b="1" lang="en" sz="1300"/>
              <a:t>4.) Louis Hermida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Group 6:</a:t>
            </a:r>
            <a:br>
              <a:rPr b="1" lang="en"/>
            </a:br>
            <a:r>
              <a:rPr b="1" lang="en" sz="1300"/>
              <a:t>1.) Davina Aldez</a:t>
            </a:r>
            <a:br>
              <a:rPr b="1" lang="en" sz="1300"/>
            </a:br>
            <a:r>
              <a:rPr b="1" lang="en" sz="1300"/>
              <a:t>2.) Evan Marquez</a:t>
            </a:r>
            <a:br>
              <a:rPr b="1" lang="en" sz="1300"/>
            </a:br>
            <a:r>
              <a:rPr b="1" lang="en" sz="1300"/>
              <a:t>3.) Evan Dugas</a:t>
            </a:r>
            <a:br>
              <a:rPr b="1" lang="en" sz="1300"/>
            </a:br>
            <a:r>
              <a:rPr b="1" lang="en" sz="1300"/>
              <a:t>4.) Makeely Garcia</a:t>
            </a:r>
            <a:br>
              <a:rPr b="1" lang="en" sz="1300"/>
            </a:br>
            <a:r>
              <a:rPr b="1" lang="en" sz="1300"/>
              <a:t>5.) Kaci Hoel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23829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3:</a:t>
            </a:r>
            <a:br>
              <a:rPr b="1" lang="en"/>
            </a:br>
            <a:r>
              <a:rPr b="1" lang="en" sz="1300"/>
              <a:t>1.) Melanie D’Andrea</a:t>
            </a:r>
            <a:br>
              <a:rPr b="1" lang="en" sz="1300"/>
            </a:br>
            <a:r>
              <a:rPr b="1" lang="en" sz="1300"/>
              <a:t>2.) Amber Sedillo</a:t>
            </a:r>
            <a:br>
              <a:rPr b="1" lang="en" sz="1300"/>
            </a:br>
            <a:r>
              <a:rPr b="1" lang="en" sz="1300"/>
              <a:t>3.) Abraham Hernandez</a:t>
            </a:r>
            <a:br>
              <a:rPr b="1" lang="en" sz="1300"/>
            </a:br>
            <a:r>
              <a:rPr b="1" lang="en" sz="1300"/>
              <a:t>4.) Isaac Arellano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4:</a:t>
            </a:r>
            <a:br>
              <a:rPr b="1" lang="en"/>
            </a:br>
            <a:r>
              <a:rPr b="1" lang="en" sz="1300"/>
              <a:t>1.) Jennifer Billings</a:t>
            </a:r>
            <a:br>
              <a:rPr b="1" lang="en" sz="1300"/>
            </a:br>
            <a:r>
              <a:rPr b="1" lang="en" sz="1300"/>
              <a:t>2.) Christina Collaros</a:t>
            </a:r>
            <a:br>
              <a:rPr b="1" lang="en" sz="1300"/>
            </a:br>
            <a:r>
              <a:rPr b="1" lang="en" sz="1300"/>
              <a:t>3.) Esteban Chariva</a:t>
            </a:r>
            <a:br>
              <a:rPr b="1" lang="en" sz="1300"/>
            </a:br>
            <a:r>
              <a:rPr b="1" lang="en" sz="1300"/>
              <a:t>4.) Diego Lopez</a:t>
            </a:r>
            <a:br>
              <a:rPr b="1" lang="en" sz="1300"/>
            </a:br>
            <a:r>
              <a:rPr b="1" lang="en" sz="1300"/>
              <a:t>5.) Breanna Johnson</a:t>
            </a:r>
            <a:endParaRPr b="1" sz="1300"/>
          </a:p>
        </p:txBody>
      </p:sp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Groups!!!!!</a:t>
            </a:r>
            <a:endParaRPr/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1152475"/>
            <a:ext cx="207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1:</a:t>
            </a:r>
            <a:br>
              <a:rPr b="1" lang="en"/>
            </a:br>
            <a:r>
              <a:rPr b="1" lang="en" sz="1300"/>
              <a:t>1.) Jaza Herrera</a:t>
            </a:r>
            <a:br>
              <a:rPr b="1" lang="en" sz="1300"/>
            </a:br>
            <a:r>
              <a:rPr b="1" lang="en" sz="1300"/>
              <a:t>2.) Gabe Ronquillo</a:t>
            </a:r>
            <a:br>
              <a:rPr b="1" lang="en" sz="1300"/>
            </a:br>
            <a:r>
              <a:rPr b="1" lang="en" sz="1300"/>
              <a:t>3.) Lauren Jesson</a:t>
            </a:r>
            <a:br>
              <a:rPr b="1" lang="en" sz="1300"/>
            </a:br>
            <a:r>
              <a:rPr b="1" lang="en" sz="1300"/>
              <a:t>4.) Marina Vasconcellos</a:t>
            </a:r>
            <a:br>
              <a:rPr b="1" lang="en" sz="1300"/>
            </a:br>
            <a:r>
              <a:rPr b="1" lang="en" sz="1300"/>
              <a:t>5.) Abhi Sarin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2:</a:t>
            </a:r>
            <a:br>
              <a:rPr b="1" lang="en"/>
            </a:br>
            <a:r>
              <a:rPr b="1" lang="en" sz="1300"/>
              <a:t>1.) Samantha Tuton</a:t>
            </a:r>
            <a:br>
              <a:rPr b="1" lang="en" sz="1300"/>
            </a:br>
            <a:r>
              <a:rPr b="1" lang="en" sz="1300"/>
              <a:t>2.) Lee Perkett</a:t>
            </a:r>
            <a:br>
              <a:rPr b="1" lang="en" sz="1300"/>
            </a:br>
            <a:r>
              <a:rPr b="1" lang="en" sz="1300"/>
              <a:t>3.) Cesar Rodrigues</a:t>
            </a:r>
            <a:br>
              <a:rPr b="1" lang="en" sz="1300"/>
            </a:br>
            <a:r>
              <a:rPr b="1" lang="en" sz="1300"/>
              <a:t>4.) Cassidy Hancock</a:t>
            </a:r>
            <a:br>
              <a:rPr b="1" lang="en" sz="1300"/>
            </a:br>
            <a:r>
              <a:rPr b="1" lang="en" sz="1300"/>
              <a:t>5.) Niki Roser</a:t>
            </a:r>
            <a:endParaRPr b="1" sz="1300"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44862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5:</a:t>
            </a:r>
            <a:br>
              <a:rPr b="1" lang="en"/>
            </a:br>
            <a:r>
              <a:rPr b="1" lang="en" sz="1300"/>
              <a:t>1.) Raina Bailey</a:t>
            </a:r>
            <a:br>
              <a:rPr b="1" lang="en" sz="1300"/>
            </a:br>
            <a:r>
              <a:rPr b="1" lang="en" sz="1300"/>
              <a:t>2.) Allison Mitchell</a:t>
            </a:r>
            <a:br>
              <a:rPr b="1" lang="en" sz="1300"/>
            </a:br>
            <a:r>
              <a:rPr b="1" lang="en" sz="1300"/>
              <a:t>3.) Luis Rodriguez</a:t>
            </a:r>
            <a:br>
              <a:rPr b="1" lang="en" sz="1300"/>
            </a:br>
            <a:r>
              <a:rPr b="1" lang="en" sz="1300"/>
              <a:t>4.) Louis Hermida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Group 6:</a:t>
            </a:r>
            <a:br>
              <a:rPr b="1" lang="en"/>
            </a:br>
            <a:r>
              <a:rPr b="1" lang="en" sz="1300"/>
              <a:t>1.) Davina Aldez</a:t>
            </a:r>
            <a:br>
              <a:rPr b="1" lang="en" sz="1300"/>
            </a:br>
            <a:r>
              <a:rPr b="1" lang="en" sz="1300"/>
              <a:t>2.) Evan Marquez</a:t>
            </a:r>
            <a:br>
              <a:rPr b="1" lang="en" sz="1300"/>
            </a:br>
            <a:r>
              <a:rPr b="1" lang="en" sz="1300"/>
              <a:t>3.) Evan Dugas</a:t>
            </a:r>
            <a:br>
              <a:rPr b="1" lang="en" sz="1300"/>
            </a:br>
            <a:r>
              <a:rPr b="1" lang="en" sz="1300"/>
              <a:t>4.) Makeely Garcia</a:t>
            </a:r>
            <a:br>
              <a:rPr b="1" lang="en" sz="1300"/>
            </a:br>
            <a:r>
              <a:rPr b="1" lang="en" sz="1300"/>
              <a:t>5.) Kaci Hoel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Lab Schedule for the next few weeks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11/2/2019:	Origin of Seasons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18/2/2019:	Module 1 Review Class, NO LAB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20/2/2019:	Module 1 Midterm, NO LAB (but also, it’s a Wednesday, so…)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25/2/2019:	First Lab of Module 2 (TBA)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Seasons: Why?</a:t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rgbClr val="FFFFFF"/>
                </a:solidFill>
              </a:rPr>
              <a:t>Hypothesis</a:t>
            </a:r>
            <a:r>
              <a:rPr lang="en" sz="2800">
                <a:solidFill>
                  <a:srgbClr val="FFFFFF"/>
                </a:solidFill>
              </a:rPr>
              <a:t>: The Earth is closer to the sun in the summer and further away in the winter.</a:t>
            </a:r>
            <a:endParaRPr sz="2800"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For this to make sense, the Earth’s orbit cannot be circular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Aphelion - </a:t>
            </a:r>
            <a:r>
              <a:rPr i="1" lang="en">
                <a:solidFill>
                  <a:srgbClr val="FFFFFF"/>
                </a:solidFill>
              </a:rPr>
              <a:t>maximum</a:t>
            </a:r>
            <a:r>
              <a:rPr lang="en">
                <a:solidFill>
                  <a:srgbClr val="FFFFFF"/>
                </a:solidFill>
              </a:rPr>
              <a:t> distance from the sun (~152 million km)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Perihelion - </a:t>
            </a:r>
            <a:r>
              <a:rPr i="1" lang="en">
                <a:solidFill>
                  <a:srgbClr val="FFFFFF"/>
                </a:solidFill>
              </a:rPr>
              <a:t>minimum</a:t>
            </a:r>
            <a:r>
              <a:rPr lang="en">
                <a:solidFill>
                  <a:srgbClr val="FFFFFF"/>
                </a:solidFill>
              </a:rPr>
              <a:t> distance from the sun (~147 million km)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Change between peri/aphelion: ~3%. Is this enough?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Observations</a:t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6"/>
                </a:solidFill>
              </a:rPr>
              <a:t>Hypothesis</a:t>
            </a:r>
            <a:r>
              <a:rPr lang="en">
                <a:solidFill>
                  <a:schemeClr val="accent6"/>
                </a:solidFill>
              </a:rPr>
              <a:t>: The Earth is closer to the sun in the summer and further away in the winter.</a:t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9D9D9"/>
                </a:solidFill>
              </a:rPr>
              <a:t>There are some observations that seem to disagree.</a:t>
            </a:r>
            <a:endParaRPr>
              <a:solidFill>
                <a:srgbClr val="D9D9D9"/>
              </a:solidFill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Char char="●"/>
            </a:pPr>
            <a:r>
              <a:rPr lang="en">
                <a:solidFill>
                  <a:srgbClr val="D9D9D9"/>
                </a:solidFill>
              </a:rPr>
              <a:t>The Sun is larger, and therefore closer in January.</a:t>
            </a:r>
            <a:endParaRPr>
              <a:solidFill>
                <a:srgbClr val="D9D9D9"/>
              </a:solidFill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Char char="●"/>
            </a:pPr>
            <a:r>
              <a:rPr lang="en">
                <a:solidFill>
                  <a:srgbClr val="D9D9D9"/>
                </a:solidFill>
              </a:rPr>
              <a:t>Seasons are reversed in the southern hemisphere. When it’s winter here, it’s summer in Australia</a:t>
            </a:r>
            <a:endParaRPr>
              <a:solidFill>
                <a:srgbClr val="D9D9D9"/>
              </a:solidFill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Char char="●"/>
            </a:pPr>
            <a:r>
              <a:rPr lang="en">
                <a:solidFill>
                  <a:srgbClr val="D9D9D9"/>
                </a:solidFill>
              </a:rPr>
              <a:t>The position of the sun in the sky changes throughout the year - a phenomenon that can have nothing to do with distance.</a:t>
            </a:r>
            <a:endParaRPr>
              <a:solidFill>
                <a:srgbClr val="D9D9D9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Observations</a:t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strike="sngStrike">
                <a:solidFill>
                  <a:schemeClr val="accent6"/>
                </a:solidFill>
              </a:rPr>
              <a:t>Hypothesis</a:t>
            </a:r>
            <a:r>
              <a:rPr lang="en" strike="sngStrike">
                <a:solidFill>
                  <a:schemeClr val="accent6"/>
                </a:solidFill>
              </a:rPr>
              <a:t>: The Earth is closer to the sun in the summer and further away in the winter.</a:t>
            </a:r>
            <a:endParaRPr strike="sngStrike"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AutoNum type="arabicPeriod"/>
            </a:pPr>
            <a:r>
              <a:rPr lang="en">
                <a:solidFill>
                  <a:schemeClr val="accent2"/>
                </a:solidFill>
              </a:rPr>
              <a:t>We fail to reproduce the hemispheric reversal of the seasons with this hypothesis.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</a:rPr>
              <a:t>2.)	We fail to reproduce the larger apparent size of the January Sun with this hypothesis.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chemeClr val="accent2"/>
                </a:solidFill>
              </a:rPr>
              <a:t>3.)	We fail to reproduce the </a:t>
            </a:r>
            <a:r>
              <a:rPr i="1" lang="en">
                <a:solidFill>
                  <a:schemeClr val="accent2"/>
                </a:solidFill>
              </a:rPr>
              <a:t>analemma</a:t>
            </a:r>
            <a:r>
              <a:rPr lang="en">
                <a:solidFill>
                  <a:schemeClr val="accent2"/>
                </a:solidFill>
              </a:rPr>
              <a:t> with this hypothesis.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Historical Perspective: The Analemma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521100" y="4652050"/>
            <a:ext cx="1853700" cy="4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From Edmonton</a:t>
            </a:r>
            <a:endParaRPr/>
          </a:p>
        </p:txBody>
      </p:sp>
      <p:pic>
        <p:nvPicPr>
          <p:cNvPr descr="maxresdefault.jpg"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2277595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alemmaAntarctica_Golemis_4608.jpg" id="101" name="Google Shape;101;p19"/>
          <p:cNvPicPr preferRelativeResize="0"/>
          <p:nvPr/>
        </p:nvPicPr>
        <p:blipFill rotWithShape="1">
          <a:blip r:embed="rId4">
            <a:alphaModFix/>
          </a:blip>
          <a:srcRect b="0" l="41517" r="0" t="0"/>
          <a:stretch/>
        </p:blipFill>
        <p:spPr>
          <a:xfrm>
            <a:off x="3013686" y="1172313"/>
            <a:ext cx="2664023" cy="3416403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689613" y="4703625"/>
            <a:ext cx="1853700" cy="4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From Antarctica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6800138" y="4743300"/>
            <a:ext cx="1334100" cy="4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From Mars</a:t>
            </a:r>
            <a:endParaRPr/>
          </a:p>
        </p:txBody>
      </p:sp>
      <p:pic>
        <p:nvPicPr>
          <p:cNvPr descr="MarsAnalemma_Mammana.jpg" id="104" name="Google Shape;104;p19"/>
          <p:cNvPicPr preferRelativeResize="0"/>
          <p:nvPr/>
        </p:nvPicPr>
        <p:blipFill rotWithShape="1">
          <a:blip r:embed="rId5">
            <a:alphaModFix/>
          </a:blip>
          <a:srcRect b="0" l="0" r="33404" t="675"/>
          <a:stretch/>
        </p:blipFill>
        <p:spPr>
          <a:xfrm>
            <a:off x="6102077" y="1183875"/>
            <a:ext cx="2730227" cy="339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576000" y="2285400"/>
            <a:ext cx="199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Demo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Seasons: Why is?</a:t>
            </a:r>
            <a:endParaRPr/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Earth’s axis is tilted with respect to its orbit, which causes…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Longer days during certain times of the year, and...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 Sun to be higher in the sky for a few months out of the year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Sunlight is more concentrated the higher it is in the sky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All of these effects contribute to seasons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